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  <p:sldMasterId id="2147483667" r:id="rId3"/>
    <p:sldMasterId id="2147483668" r:id="rId4"/>
    <p:sldMasterId id="2147483669" r:id="rId5"/>
    <p:sldMasterId id="2147483670" r:id="rId6"/>
    <p:sldMasterId id="2147483671" r:id="rId7"/>
    <p:sldMasterId id="2147483672" r:id="rId8"/>
    <p:sldMasterId id="2147483673" r:id="rId9"/>
    <p:sldMasterId id="2147483674" r:id="rId10"/>
    <p:sldMasterId id="2147483675" r:id="rId11"/>
    <p:sldMasterId id="2147483676" r:id="rId12"/>
    <p:sldMasterId id="2147483677" r:id="rId13"/>
    <p:sldMasterId id="2147483678" r:id="rId14"/>
  </p:sldMasterIdLst>
  <p:notesMasterIdLst>
    <p:notesMasterId r:id="rId3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811F4D-B81F-4691-91EB-BC8CF612CCBE}">
  <a:tblStyle styleId="{38811F4D-B81F-4691-91EB-BC8CF612CC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1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2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2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2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>
            <a:spLocks noGrp="1"/>
          </p:cNvSpPr>
          <p:nvPr>
            <p:ph type="title"/>
          </p:nvPr>
        </p:nvSpPr>
        <p:spPr>
          <a:xfrm rot="5400000">
            <a:off x="4681634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1"/>
          <p:cNvSpPr txBox="1">
            <a:spLocks noGrp="1"/>
          </p:cNvSpPr>
          <p:nvPr>
            <p:ph type="body" idx="1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6065837" y="5054600"/>
            <a:ext cx="673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922462" y="5054600"/>
            <a:ext cx="40640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816725" y="5054600"/>
            <a:ext cx="4143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2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4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7" name="Google Shape;7;p1" descr="SD-PanelConten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8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8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2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190" name="Google Shape;190;p22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2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2" name="Google Shape;192;p22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2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2"/>
          <p:cNvSpPr txBox="1"/>
          <p:nvPr/>
        </p:nvSpPr>
        <p:spPr>
          <a:xfrm>
            <a:off x="849312" y="904875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7634287" y="2827337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</p:txBody>
      </p:sp>
      <p:cxnSp>
        <p:nvCxnSpPr>
          <p:cNvPr id="196" name="Google Shape;196;p22"/>
          <p:cNvCxnSpPr/>
          <p:nvPr/>
        </p:nvCxnSpPr>
        <p:spPr>
          <a:xfrm>
            <a:off x="1277937" y="4140200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4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211" name="Google Shape;211;p24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4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3" name="Google Shape;213;p24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4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4"/>
          <p:cNvSpPr txBox="1"/>
          <p:nvPr/>
        </p:nvSpPr>
        <p:spPr>
          <a:xfrm>
            <a:off x="877887" y="896937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en-US" sz="8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7650162" y="2608262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r>
              <a:rPr lang="en-US" sz="8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</p:txBody>
      </p:sp>
      <p:cxnSp>
        <p:nvCxnSpPr>
          <p:cNvPr id="217" name="Google Shape;217;p24"/>
          <p:cNvCxnSpPr/>
          <p:nvPr/>
        </p:nvCxnSpPr>
        <p:spPr>
          <a:xfrm>
            <a:off x="1277937" y="3429000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6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232" name="Google Shape;232;p26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6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4" name="Google Shape;234;p26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6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6" name="Google Shape;236;p26"/>
          <p:cNvCxnSpPr/>
          <p:nvPr/>
        </p:nvCxnSpPr>
        <p:spPr>
          <a:xfrm>
            <a:off x="1277937" y="3429000"/>
            <a:ext cx="6607175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8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251" name="Google Shape;251;p28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3" name="Google Shape;253;p28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8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5" name="Google Shape;255;p28"/>
          <p:cNvCxnSpPr/>
          <p:nvPr/>
        </p:nvCxnSpPr>
        <p:spPr>
          <a:xfrm>
            <a:off x="1277937" y="2354262"/>
            <a:ext cx="6607175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30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269" name="Google Shape;269;p30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3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1" name="Google Shape;271;p30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30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3" name="Google Shape;273;p30"/>
          <p:cNvCxnSpPr/>
          <p:nvPr/>
        </p:nvCxnSpPr>
        <p:spPr>
          <a:xfrm>
            <a:off x="6245225" y="906462"/>
            <a:ext cx="0" cy="4968875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42" name="Google Shape;42;p6" descr="SD-PanelTitle-R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6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" name="Google Shape;44;p6" descr="HDRibbonTitle-UniformTrim.png"/>
            <p:cNvPicPr preferRelativeResize="0"/>
            <p:nvPr/>
          </p:nvPicPr>
          <p:blipFill rotWithShape="1">
            <a:blip r:embed="rId5">
              <a:alphaModFix/>
            </a:blip>
            <a:srcRect r="47958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6" descr="HDRibbonTitle-UniformTrim.png"/>
            <p:cNvPicPr preferRelativeResize="0"/>
            <p:nvPr/>
          </p:nvPicPr>
          <p:blipFill rotWithShape="1">
            <a:blip r:embed="rId5">
              <a:alphaModFix/>
            </a:blip>
            <a:srcRect r="47958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" name="Google Shape;46;p6"/>
          <p:cNvCxnSpPr/>
          <p:nvPr/>
        </p:nvCxnSpPr>
        <p:spPr>
          <a:xfrm>
            <a:off x="2019300" y="3471862"/>
            <a:ext cx="5113337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065837" y="5054600"/>
            <a:ext cx="6731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922462" y="5054600"/>
            <a:ext cx="40640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816725" y="5054600"/>
            <a:ext cx="41433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60" name="Google Shape;60;p8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8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8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" name="Google Shape;64;p8"/>
          <p:cNvCxnSpPr/>
          <p:nvPr/>
        </p:nvCxnSpPr>
        <p:spPr>
          <a:xfrm>
            <a:off x="1277937" y="2355850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78" name="Google Shape;78;p10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0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0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2" name="Google Shape;82;p10"/>
          <p:cNvCxnSpPr/>
          <p:nvPr/>
        </p:nvCxnSpPr>
        <p:spPr>
          <a:xfrm>
            <a:off x="1277937" y="3598862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2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96" name="Google Shape;96;p12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2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12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2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0" name="Google Shape;100;p12"/>
          <p:cNvCxnSpPr/>
          <p:nvPr/>
        </p:nvCxnSpPr>
        <p:spPr>
          <a:xfrm>
            <a:off x="1277937" y="2355850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4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115" name="Google Shape;115;p14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4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" name="Google Shape;117;p14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4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9" name="Google Shape;119;p14"/>
          <p:cNvCxnSpPr/>
          <p:nvPr/>
        </p:nvCxnSpPr>
        <p:spPr>
          <a:xfrm>
            <a:off x="1277937" y="2354262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136" name="Google Shape;136;p16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6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16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6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0" name="Google Shape;140;p16"/>
          <p:cNvCxnSpPr/>
          <p:nvPr/>
        </p:nvCxnSpPr>
        <p:spPr>
          <a:xfrm>
            <a:off x="1277937" y="2354262"/>
            <a:ext cx="6596062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153" name="Google Shape;153;p18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" name="Google Shape;155;p18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8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7" name="Google Shape;157;p18"/>
          <p:cNvCxnSpPr/>
          <p:nvPr/>
        </p:nvCxnSpPr>
        <p:spPr>
          <a:xfrm>
            <a:off x="1277937" y="2913062"/>
            <a:ext cx="2333625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0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id="172" name="Google Shape;172;p20" descr="SD-PanelConten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20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0" descr="HDRibbonContent-UniformTrim.png"/>
            <p:cNvPicPr preferRelativeResize="0"/>
            <p:nvPr/>
          </p:nvPicPr>
          <p:blipFill rotWithShape="1">
            <a:blip r:embed="rId5">
              <a:alphaModFix/>
            </a:blip>
            <a:srcRect l="1" r="14239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6" name="Google Shape;176;p20"/>
          <p:cNvCxnSpPr/>
          <p:nvPr/>
        </p:nvCxnSpPr>
        <p:spPr>
          <a:xfrm>
            <a:off x="1277937" y="4140200"/>
            <a:ext cx="6607175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695801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/>
        </p:nvSpPr>
        <p:spPr>
          <a:xfrm>
            <a:off x="0" y="2971800"/>
            <a:ext cx="42846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717550" y="2630487"/>
            <a:ext cx="7670800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3200" b="1" i="0" u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3200" b="1" i="0" u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en-US" sz="3200" b="1" i="0" u="none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держание</a:t>
            </a:r>
            <a:r>
              <a:rPr lang="en-US" sz="3200" b="1" i="0" u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3200" b="1" i="0" u="none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</a:t>
            </a:r>
            <a:r>
              <a:rPr lang="en-US" sz="3200" b="1" i="0" u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Times New Roman"/>
              <a:buNone/>
            </a:pPr>
            <a:r>
              <a:rPr lang="en-US" sz="3200" b="1" i="0" u="none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педагогической</a:t>
            </a:r>
            <a:r>
              <a:rPr lang="en-US" sz="3200" b="1" i="0" u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3200" b="1" i="0" u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en-US" sz="3200" b="1" i="0" u="none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детьми</a:t>
            </a:r>
            <a:r>
              <a:rPr lang="en-US" sz="3200" b="1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</p:txBody>
      </p:sp>
      <p:pic>
        <p:nvPicPr>
          <p:cNvPr id="292" name="Google Shape;29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850" y="509587"/>
            <a:ext cx="1919287" cy="200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8537" y="685800"/>
            <a:ext cx="2338387" cy="164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6537" y="3716337"/>
            <a:ext cx="1662112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287" y="3816350"/>
            <a:ext cx="17462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0550" y="4354512"/>
            <a:ext cx="27368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35287" y="836612"/>
            <a:ext cx="1347787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86287" y="868362"/>
            <a:ext cx="1189037" cy="15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/>
          <p:nvPr/>
        </p:nvSpPr>
        <p:spPr>
          <a:xfrm>
            <a:off x="971550" y="549275"/>
            <a:ext cx="74882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 – руководитель детей и непосредственный участник дизайн-деятельности организует выполнение: </a:t>
            </a:r>
            <a:endParaRPr/>
          </a:p>
        </p:txBody>
      </p:sp>
      <p:sp>
        <p:nvSpPr>
          <p:cNvPr id="356" name="Google Shape;356;p41"/>
          <p:cNvSpPr txBox="1"/>
          <p:nvPr/>
        </p:nvSpPr>
        <p:spPr>
          <a:xfrm>
            <a:off x="755650" y="1731962"/>
            <a:ext cx="7920037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arenR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заданий с установкой «дорисуй», «докрась», «дострой», где ребёнок проявляет себя «фрагментарно», подражая мастеру; 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заданий с установкой на результат сотворчества, где он более самостоятелен;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заданий, требующих полной самостоятельности ребёнка в творческом поиске, где он уже сам планирует свои действия. </a:t>
            </a:r>
            <a:r>
              <a:rPr lang="en-US"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Прямое руководство педагога в этом случае меняется на косвенное, опосредованно и тактично координирующее деятельность ребёнка.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/>
          <p:nvPr/>
        </p:nvSpPr>
        <p:spPr>
          <a:xfrm>
            <a:off x="827087" y="1989137"/>
            <a:ext cx="7561262" cy="40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предъявлять к детям завышенные требования, перегружая заданиями значительной сложности и объёма,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нельзя «улучшать» детские работы без ведома и согласия автора.  (</a:t>
            </a:r>
            <a:r>
              <a:rPr lang="en-US"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Устные рекомендации по доработке малыш охотно выполняет сам)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Нельзя останавливать его работу, предлагая другое задание, мешать исполнить задуманное до конца.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Нельзя захваливать или подчёркивать недостатки ребёнка. (</a:t>
            </a:r>
            <a:r>
              <a:rPr lang="en-US" sz="20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 поддерживает атмосферу доброжелательности, поощряя детей и группу в целом за успешную работу, например, крупной игрушкой, картиной, декоративным панно, игровым комплексом в интерьере, «сладким» подарком и т. п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/>
          </a:p>
        </p:txBody>
      </p:sp>
      <p:sp>
        <p:nvSpPr>
          <p:cNvPr id="362" name="Google Shape;362;p42"/>
          <p:cNvSpPr txBox="1"/>
          <p:nvPr/>
        </p:nvSpPr>
        <p:spPr>
          <a:xfrm>
            <a:off x="1187450" y="836612"/>
            <a:ext cx="58689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 должен помнить,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нельзя: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/>
          <p:nvPr/>
        </p:nvSpPr>
        <p:spPr>
          <a:xfrm>
            <a:off x="827087" y="836612"/>
            <a:ext cx="7777162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Знакомство детей старшего дошкольного возраста элементам дизайна является эффективным, при соблюдении требований:</a:t>
            </a:r>
            <a:endParaRPr sz="2400" b="1" i="0" u="non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цикл ООД строить последовательно и включать в себя разные виды дизайн-деятельности;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донести до детей смысл и значения дизайн-деятельности, ее практической направленности;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практическое использование продуктов детской дизайн - деятельности в детском саду;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организация восприятия детьми образцов дизайн искусства;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организация взаимодействия ДОУ с семьей ;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наличия необходимого материального оснащения по детскому дизайну.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/>
          <p:nvPr/>
        </p:nvSpPr>
        <p:spPr>
          <a:xfrm>
            <a:off x="3059112" y="1951037"/>
            <a:ext cx="3279775" cy="1727200"/>
          </a:xfrm>
          <a:prstGeom prst="rect">
            <a:avLst/>
          </a:prstGeom>
          <a:solidFill>
            <a:srgbClr val="92D050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художественный</a:t>
            </a:r>
            <a:endParaRPr sz="3200" b="0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</a:t>
            </a:r>
            <a:endParaRPr/>
          </a:p>
        </p:txBody>
      </p:sp>
      <p:sp>
        <p:nvSpPr>
          <p:cNvPr id="373" name="Google Shape;373;p44"/>
          <p:cNvSpPr/>
          <p:nvPr/>
        </p:nvSpPr>
        <p:spPr>
          <a:xfrm>
            <a:off x="887412" y="1951037"/>
            <a:ext cx="1439862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бумага и картон</a:t>
            </a:r>
            <a:endParaRPr/>
          </a:p>
        </p:txBody>
      </p:sp>
      <p:sp>
        <p:nvSpPr>
          <p:cNvPr id="374" name="Google Shape;374;p44"/>
          <p:cNvSpPr/>
          <p:nvPr/>
        </p:nvSpPr>
        <p:spPr>
          <a:xfrm>
            <a:off x="1042987" y="4041775"/>
            <a:ext cx="1679575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бросовый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материал</a:t>
            </a:r>
            <a:endParaRPr/>
          </a:p>
        </p:txBody>
      </p:sp>
      <p:sp>
        <p:nvSpPr>
          <p:cNvPr id="375" name="Google Shape;375;p44"/>
          <p:cNvSpPr/>
          <p:nvPr/>
        </p:nvSpPr>
        <p:spPr>
          <a:xfrm>
            <a:off x="3602037" y="4619625"/>
            <a:ext cx="2232025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ткань и другие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волокнистые </a:t>
            </a:r>
            <a:r>
              <a:rPr lang="en-US" sz="2400" b="0" i="0" u="none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материалы</a:t>
            </a:r>
            <a:endParaRPr dirty="0"/>
          </a:p>
        </p:txBody>
      </p:sp>
      <p:sp>
        <p:nvSpPr>
          <p:cNvPr id="376" name="Google Shape;376;p44"/>
          <p:cNvSpPr/>
          <p:nvPr/>
        </p:nvSpPr>
        <p:spPr>
          <a:xfrm>
            <a:off x="6588125" y="4006850"/>
            <a:ext cx="1811337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природный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материал</a:t>
            </a:r>
            <a:endParaRPr/>
          </a:p>
        </p:txBody>
      </p:sp>
      <p:sp>
        <p:nvSpPr>
          <p:cNvPr id="377" name="Google Shape;377;p44"/>
          <p:cNvSpPr/>
          <p:nvPr/>
        </p:nvSpPr>
        <p:spPr>
          <a:xfrm>
            <a:off x="6875462" y="2022475"/>
            <a:ext cx="1525587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декор-материал</a:t>
            </a:r>
            <a:endParaRPr/>
          </a:p>
        </p:txBody>
      </p:sp>
      <p:cxnSp>
        <p:nvCxnSpPr>
          <p:cNvPr id="378" name="Google Shape;378;p44"/>
          <p:cNvCxnSpPr/>
          <p:nvPr/>
        </p:nvCxnSpPr>
        <p:spPr>
          <a:xfrm>
            <a:off x="6338887" y="2814637"/>
            <a:ext cx="536575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79" name="Google Shape;379;p44"/>
          <p:cNvCxnSpPr/>
          <p:nvPr/>
        </p:nvCxnSpPr>
        <p:spPr>
          <a:xfrm rot="10800000">
            <a:off x="2327275" y="2814637"/>
            <a:ext cx="731837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0" name="Google Shape;380;p44"/>
          <p:cNvCxnSpPr/>
          <p:nvPr/>
        </p:nvCxnSpPr>
        <p:spPr>
          <a:xfrm>
            <a:off x="4699000" y="3678237"/>
            <a:ext cx="19050" cy="111918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1" name="Google Shape;381;p44"/>
          <p:cNvCxnSpPr/>
          <p:nvPr/>
        </p:nvCxnSpPr>
        <p:spPr>
          <a:xfrm>
            <a:off x="5834062" y="3678237"/>
            <a:ext cx="754062" cy="94138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2" name="Google Shape;382;p44"/>
          <p:cNvCxnSpPr/>
          <p:nvPr/>
        </p:nvCxnSpPr>
        <p:spPr>
          <a:xfrm flipH="1">
            <a:off x="2713037" y="3678237"/>
            <a:ext cx="1125537" cy="1119187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83" name="Google Shape;383;p44"/>
          <p:cNvSpPr txBox="1"/>
          <p:nvPr/>
        </p:nvSpPr>
        <p:spPr>
          <a:xfrm>
            <a:off x="611187" y="557212"/>
            <a:ext cx="77882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 с детьми организуются зоны (уголки) «дизайн-фонда», где сосредотачиваются иллюстративный материал и наглядные пособия по дизайну.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" name="Google Shape;388;p45"/>
          <p:cNvGraphicFramePr/>
          <p:nvPr/>
        </p:nvGraphicFramePr>
        <p:xfrm>
          <a:off x="153987" y="188912"/>
          <a:ext cx="8882050" cy="6702375"/>
        </p:xfrm>
        <a:graphic>
          <a:graphicData uri="http://schemas.openxmlformats.org/drawingml/2006/table">
            <a:tbl>
              <a:tblPr>
                <a:noFill/>
                <a:tableStyleId>{38811F4D-B81F-4691-91EB-BC8CF612CCBE}</a:tableStyleId>
              </a:tblPr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9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Художественный материал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Бумага и картон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Салфетки, гофрированная бумага и кар-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тон, цветная бумага, одноразовые кар-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тонные тарелочки, цветной картон и т.д.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Бросовый материал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Стаканчики, пластмассовые одноразовые ложки и вилки, пуговицы, диски, палочки для мороженого и т.д.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Природный материал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Семечки, косточки, веточки, ракушки и т.д.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Ткань и другие волокнистые материалы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dirty="0"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Поролон, вата, ватные диски, салфетки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разной фактуры и т.д..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aramond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Декор-материал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aramond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Паетки, бусинки, камушки, бантики, ленты, тесьма и т.д.</a:t>
                      </a:r>
                      <a:endParaRPr/>
                    </a:p>
                  </a:txBody>
                  <a:tcPr marL="57500" marR="57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9" name="Google Shape;389;p45"/>
          <p:cNvSpPr txBox="1"/>
          <p:nvPr/>
        </p:nvSpPr>
        <p:spPr>
          <a:xfrm>
            <a:off x="153987" y="2236787"/>
            <a:ext cx="13488986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"/>
          <p:cNvSpPr txBox="1"/>
          <p:nvPr/>
        </p:nvSpPr>
        <p:spPr>
          <a:xfrm>
            <a:off x="971550" y="2205037"/>
            <a:ext cx="7272337" cy="212407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Типы и виды детского дизайна</a:t>
            </a:r>
            <a:endParaRPr sz="5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" name="Google Shape;399;p47"/>
          <p:cNvGraphicFramePr/>
          <p:nvPr/>
        </p:nvGraphicFramePr>
        <p:xfrm>
          <a:off x="0" y="1009650"/>
          <a:ext cx="9143975" cy="6276214"/>
        </p:xfrm>
        <a:graphic>
          <a:graphicData uri="http://schemas.openxmlformats.org/drawingml/2006/table">
            <a:tbl>
              <a:tblPr>
                <a:noFill/>
                <a:tableStyleId>{38811F4D-B81F-4691-91EB-BC8CF612CCBE}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Times New Roman"/>
                        <a:buNone/>
                      </a:pPr>
                      <a:r>
                        <a:rPr lang="en-US" sz="6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Виды деятельности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Художественная аранжировка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Times New Roman"/>
                        <a:buNone/>
                      </a:pPr>
                      <a:r>
                        <a:rPr lang="en-US" sz="5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Моделирование одежды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Декоративно-пространственный дизайн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Бумажная пластика. Природный и искусственный материал. Монтаж, ИЗО, фото. Экскурсии, просмотр ИЗО и видеоматериалов. Рисунки в книжках-раскрасках. Рисунки аранжировок. Рисунки, печать. Аппликация сувениров-подарков: закладки для книг, визитки, открытки-приглашения, поздравления, фантики. Декоративные салфетки. Разрезные картинки. Наборы букв, знаков, цифр. Мозаики. Логотипы, символы. Лото, домино. Плетение, ткачество, макраме. Роспись, акватушь. Плакат, стенгазета. Фотомонтаж. Панно, фриз. Фитокомпозиции. Элементы украшения одежды. Аппликация. Календарь природы.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Кукольная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Детская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Театрально-праздничная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посещение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театра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выставок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музеев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Рисунки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одежда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вчера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сегодня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завтра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Рисунки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ткань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одежды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Рисунки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одежда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творческая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Рисунки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аксессуаров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украшений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одежды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Аппликация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фасоны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выкройки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одежды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ее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детали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Аппликация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манекен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одень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куклу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Силуэты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кукол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теневого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театра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Картинки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разрезные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Составление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коллекций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альбомы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«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модная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одежда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».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подбор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украшений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Панно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фриз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«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моды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», «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детский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карнавал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», «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хоровод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матрешек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Дизайн интерьера и среда детей. Развлечения и праздники. Экскурсии, прогулки по городу. Рисунки: комната куклы, игровой уголок. Рисунки в книжках-раскладушках. Рисунки «мой уголок дома», «праздничное оформление зала», «праздник в городе», «мой любимый спектакль», «Я - зодчий». Картинки разрезные «Архитектурные ансамбли», «Узнай свой город». Тематическое лото, домино. Аппликация «Я - архитектор», «Я - художник театра». Составление альбомов: «Архитектура», «Интерьер», «Ландшафт». Участие в создании декоративного убранства зала к празднику.</a:t>
                      </a:r>
                      <a:endParaRPr/>
                    </a:p>
                  </a:txBody>
                  <a:tcPr marL="25325" marR="253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0" name="Google Shape;400;p47"/>
          <p:cNvSpPr txBox="1"/>
          <p:nvPr/>
        </p:nvSpPr>
        <p:spPr>
          <a:xfrm>
            <a:off x="3446462" y="219075"/>
            <a:ext cx="184150" cy="4603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7"/>
          <p:cNvSpPr txBox="1"/>
          <p:nvPr/>
        </p:nvSpPr>
        <p:spPr>
          <a:xfrm>
            <a:off x="0" y="679450"/>
            <a:ext cx="9144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Плоскостной (аппликативно-графический) дизайн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/>
          <p:nvPr/>
        </p:nvSpPr>
        <p:spPr>
          <a:xfrm>
            <a:off x="250825" y="188912"/>
            <a:ext cx="8713787" cy="1076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Объемный (предметно-пространственный) дизайн</a:t>
            </a: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07" name="Google Shape;407;p48"/>
          <p:cNvGraphicFramePr/>
          <p:nvPr/>
        </p:nvGraphicFramePr>
        <p:xfrm>
          <a:off x="0" y="981075"/>
          <a:ext cx="9143975" cy="6480785"/>
        </p:xfrm>
        <a:graphic>
          <a:graphicData uri="http://schemas.openxmlformats.org/drawingml/2006/table">
            <a:tbl>
              <a:tblPr>
                <a:noFill/>
                <a:tableStyleId>{38811F4D-B81F-4691-91EB-BC8CF612CCBE}</a:tableStyleId>
              </a:tblPr>
              <a:tblGrid>
                <a:gridCol w="295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1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Garamond"/>
                        <a:buNone/>
                      </a:pPr>
                      <a:r>
                        <a:rPr lang="en-US" sz="7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5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aramond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Виды деятельности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5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Художественная аранжировка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Times New Roman"/>
                        <a:buNone/>
                      </a:pPr>
                      <a:r>
                        <a:rPr lang="en-US" sz="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Моделирование одежды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aramond"/>
                        <a:buNone/>
                      </a:pPr>
                      <a:endParaRPr sz="1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Декоративно-пространственный дизайн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Прогулки, просмотр ИЗО, видео. Составление коллажей. Лоскутная мозаика. Конструирование, геометрические, фасонные формы. Композиции: гирлянды, султанчики, елочные игрушки. Фитокомпозиции, игрушки-самоделки. Образцы сервировки (плетенки, вазочки).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ювелирных украшений (бижутерия, камни, лоскут, кора). Игры-пособия, книжки-раскладушки («Одень куклу», «Мой домик»). Панно, фризы, фотомонтажи.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 в ателье моды. Игры в «ряжение». Лепка с росписью. Конструирование с росписью. Игры-пособия «студия от кутюр», «я - модельер». Создание манекенов. Моделирование одежды на манекенах. Создание реквизита для игр, спектакля, маскарада, карнавала. Кукольный гардероб. Создание костюмированных композиций.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 по городу. Игры-пособия настольные «Домик куклы». Игры-конструкторы «Я - архитектор», «Я - строитель», «теремок», «сказки». Подбор и оформление мелких коробок. Создание настольных декорпций спектакля с росписью, аппликацией. Конструирование настольных игровых макетов. Дизайн-оформление игровых макетов (роспись, аппликация). Создание ИЗО-коллажей. Создание архитектурно-скульптурных композиций на участке (из снега, альпинарий). Дизайн-оформление помещений к праздникам и развлечениям.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aramond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27950" marR="279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/>
        </p:nvSpPr>
        <p:spPr>
          <a:xfrm>
            <a:off x="827087" y="692150"/>
            <a:ext cx="7561262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413" name="Google Shape;413;p49"/>
          <p:cNvSpPr txBox="1"/>
          <p:nvPr/>
        </p:nvSpPr>
        <p:spPr>
          <a:xfrm>
            <a:off x="0" y="461962"/>
            <a:ext cx="9144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Объемный (предметно-пространственный) дизайн</a:t>
            </a:r>
            <a:endParaRPr/>
          </a:p>
        </p:txBody>
      </p:sp>
      <p:graphicFrame>
        <p:nvGraphicFramePr>
          <p:cNvPr id="414" name="Google Shape;414;p49"/>
          <p:cNvGraphicFramePr/>
          <p:nvPr/>
        </p:nvGraphicFramePr>
        <p:xfrm>
          <a:off x="0" y="981075"/>
          <a:ext cx="9143975" cy="8840902"/>
        </p:xfrm>
        <a:graphic>
          <a:graphicData uri="http://schemas.openxmlformats.org/drawingml/2006/table">
            <a:tbl>
              <a:tblPr>
                <a:noFill/>
                <a:tableStyleId>{38811F4D-B81F-4691-91EB-BC8CF612CCBE}</a:tableStyleId>
              </a:tblPr>
              <a:tblGrid>
                <a:gridCol w="295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1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 sz="4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aramond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aramond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Виды деятельности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4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"/>
                        <a:buFont typeface="Garamond"/>
                        <a:buNone/>
                      </a:pPr>
                      <a:r>
                        <a:rPr lang="en-US" sz="3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Художественная аранжировка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Моделирование одежды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aramond"/>
                        <a:buNone/>
                      </a:pPr>
                      <a:endParaRPr sz="1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Декоративно-пространственный дизайн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b="0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 на природу, на выставки, в музеи. Создание композиций «кинетического дизайна» (свободного вращения) при оформлении помещений к праздникам (гирлянды, шары, фонарики, звездочки, снежинки и т. п.). Подбор реквизита для игр-драматизаций, выступлений на празднике (ленты, султанчики, игрушки, флажки). Подбор декораций для спектакля и развлечений. Подбор аранжировок при оформлении кукольного и детского интерьера. Комплектация аранжировок при оформлении праздничного интерьера и участка. Создание фитокомпозиций озеленения, украшения помещений, участка, построек. Создание ландшафтных аранжировок (альпинарий, «альпийский клуб», «мавританский ковер», «горка с водопадом», «ручеек», «водоемы»)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 «Выставка моды» (ателье, витрина, музей). Участие в создании мягкой (интерьерной) игрушки и ее гардероба. Демонстрация новых образцов одежды (на подиуме, перед зеркалом), сравнение, выбор. Участие в организации «костюмерной» для кукол и детской одежды. Участие в организации и оборудовании «студии от кутюр», мини-музея. Участие в подборе и организации выставок одежды. Участие в костюмированных мероприятиях в одежде (ее элементах), исполненных детьми (в детском саду и семье).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3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Times New Roman"/>
                        <a:buNone/>
                      </a:pPr>
                      <a:r>
                        <a:rPr lang="en-US" sz="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 по городу, паркам, усадьбам. Эстетическая организация кукольно-игрового пространства (в детском саду и семье). Участие в эстетической организации игрового пространства для детей, зон занятий, труда, художественного досуга (в детском саду и семье). Участие в монтаже и разборке декораций (сцена, ширма, подиум) к спектаклю. Участие по эстетическому преобразованию помещения детского сада. Участие в организации и оформлении дизайн-студии. Подбор работ и участие в подготовке выставки детского творчества и мастеров искусства. Создание композиций из крупноблочного материала (коробки, конструкторы) игровых построек (в помещении и на участке). Использование эффекта цвето-светового дизайна (витраж, освещение).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4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Times New Roman"/>
                        <a:buNone/>
                      </a:pPr>
                      <a:r>
                        <a:rPr lang="en-US" sz="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20900" marR="209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5" name="Google Shape;415;p49"/>
          <p:cNvSpPr txBox="1"/>
          <p:nvPr/>
        </p:nvSpPr>
        <p:spPr>
          <a:xfrm>
            <a:off x="-19369087" y="-647700"/>
            <a:ext cx="45591411" cy="6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/>
          <p:nvPr/>
        </p:nvSpPr>
        <p:spPr>
          <a:xfrm>
            <a:off x="2960687" y="2420937"/>
            <a:ext cx="35401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внимание!</a:t>
            </a:r>
            <a:endParaRPr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" y="798512"/>
            <a:ext cx="269398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2" y="3836987"/>
            <a:ext cx="3316287" cy="21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2362" y="736600"/>
            <a:ext cx="2333625" cy="17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700" y="3217862"/>
            <a:ext cx="2063750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95625" y="4194175"/>
            <a:ext cx="17335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2062" y="736600"/>
            <a:ext cx="1936750" cy="255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/>
        </p:nvSpPr>
        <p:spPr>
          <a:xfrm>
            <a:off x="655637" y="533400"/>
            <a:ext cx="7272337" cy="2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«Детский дизайн»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определяется специалистами как общественно полезное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художественно – декоративное творчество, способствующее обогащению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специфически детских форм деятельности и общения.</a:t>
            </a:r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684212" y="2997200"/>
            <a:ext cx="7704137" cy="325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Детский дизайн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новая художественно – продуктивная деятельность,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которая понимается как проектное мышление самого широкого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диапазона. В дизайне важны не только развитие замысла, но и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 результата, что способствует общему развитию ребенка.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/>
        </p:nvSpPr>
        <p:spPr>
          <a:xfrm>
            <a:off x="1547812" y="660400"/>
            <a:ext cx="60277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Детский  дизайн  может  иметь </a:t>
            </a:r>
            <a:endParaRPr/>
          </a:p>
        </p:txBody>
      </p:sp>
      <p:sp>
        <p:nvSpPr>
          <p:cNvPr id="310" name="Google Shape;310;p34"/>
          <p:cNvSpPr txBox="1"/>
          <p:nvPr/>
        </p:nvSpPr>
        <p:spPr>
          <a:xfrm>
            <a:off x="755650" y="1244600"/>
            <a:ext cx="7920037" cy="47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предметно–декоративный характер -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создание и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украшение предметов (игрушек, сувениров, элементов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одежды, аранжировок).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пространственно–декоративный характер –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в пространстве с учетом его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особенностей (площадь, освещение, рисунок окон, дверей,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ниш, ландшафт и. д.). 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3059112" y="2255837"/>
            <a:ext cx="2808287" cy="1728787"/>
          </a:xfrm>
          <a:prstGeom prst="ellipse">
            <a:avLst/>
          </a:prstGeom>
          <a:solidFill>
            <a:srgbClr val="FF00FF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en-US" sz="4000" b="0" i="1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Дизайн </a:t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1331912" y="825500"/>
            <a:ext cx="1871662" cy="1223962"/>
          </a:xfrm>
          <a:prstGeom prst="rect">
            <a:avLst/>
          </a:prstGeom>
          <a:solidFill>
            <a:srgbClr val="00B0F0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Рисование </a:t>
            </a:r>
            <a:endParaRPr/>
          </a:p>
        </p:txBody>
      </p:sp>
      <p:sp>
        <p:nvSpPr>
          <p:cNvPr id="317" name="Google Shape;317;p35"/>
          <p:cNvSpPr txBox="1"/>
          <p:nvPr/>
        </p:nvSpPr>
        <p:spPr>
          <a:xfrm>
            <a:off x="5821362" y="808037"/>
            <a:ext cx="1944687" cy="1223962"/>
          </a:xfrm>
          <a:prstGeom prst="rect">
            <a:avLst/>
          </a:prstGeom>
          <a:solidFill>
            <a:srgbClr val="00B0F0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Лепка</a:t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1619250" y="4292600"/>
            <a:ext cx="1873250" cy="1296987"/>
          </a:xfrm>
          <a:prstGeom prst="rect">
            <a:avLst/>
          </a:prstGeom>
          <a:solidFill>
            <a:srgbClr val="00B0F0"/>
          </a:solidFill>
          <a:ln w="15875" cap="rnd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Аппликация</a:t>
            </a:r>
            <a:endParaRPr/>
          </a:p>
        </p:txBody>
      </p:sp>
      <p:sp>
        <p:nvSpPr>
          <p:cNvPr id="319" name="Google Shape;319;p35"/>
          <p:cNvSpPr txBox="1"/>
          <p:nvPr/>
        </p:nvSpPr>
        <p:spPr>
          <a:xfrm>
            <a:off x="5821362" y="4308475"/>
            <a:ext cx="1957387" cy="1281112"/>
          </a:xfrm>
          <a:prstGeom prst="rect">
            <a:avLst/>
          </a:prstGeom>
          <a:solidFill>
            <a:srgbClr val="00B0F0"/>
          </a:solidFill>
          <a:ln w="15875" cap="rnd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Конструирование</a:t>
            </a:r>
            <a:endParaRPr/>
          </a:p>
        </p:txBody>
      </p:sp>
      <p:cxnSp>
        <p:nvCxnSpPr>
          <p:cNvPr id="320" name="Google Shape;320;p35"/>
          <p:cNvCxnSpPr/>
          <p:nvPr/>
        </p:nvCxnSpPr>
        <p:spPr>
          <a:xfrm flipH="1">
            <a:off x="2555875" y="3730625"/>
            <a:ext cx="915987" cy="561975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" name="Google Shape;321;p35"/>
          <p:cNvCxnSpPr/>
          <p:nvPr/>
        </p:nvCxnSpPr>
        <p:spPr>
          <a:xfrm>
            <a:off x="5456237" y="3730625"/>
            <a:ext cx="1344612" cy="57785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2" name="Google Shape;322;p35"/>
          <p:cNvCxnSpPr/>
          <p:nvPr/>
        </p:nvCxnSpPr>
        <p:spPr>
          <a:xfrm rot="10800000" flipH="1">
            <a:off x="5030787" y="1419225"/>
            <a:ext cx="790575" cy="854075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3" name="Google Shape;323;p35"/>
          <p:cNvCxnSpPr/>
          <p:nvPr/>
        </p:nvCxnSpPr>
        <p:spPr>
          <a:xfrm rot="10800000">
            <a:off x="3203575" y="1436687"/>
            <a:ext cx="576262" cy="86995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/>
          <p:nvPr/>
        </p:nvSpPr>
        <p:spPr>
          <a:xfrm>
            <a:off x="611187" y="2205037"/>
            <a:ext cx="7993062" cy="364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926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4926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Первое направление – «аранжировки»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предполагает развитие традиций детских рукоделий с ориентацией на украшение одежды и декор интерьера. Это могут быть: композиции фито-дизайна, букеты, гербарии-картины, бижутерия из искусственного и природного материала, витражи и мозаики из цветного пластика, игровые детали и элементы сюжетно-тематических, сказочно-волшебных и орнаментальных композиций.</a:t>
            </a:r>
            <a:endParaRPr/>
          </a:p>
        </p:txBody>
      </p:sp>
      <p:sp>
        <p:nvSpPr>
          <p:cNvPr id="329" name="Google Shape;329;p36"/>
          <p:cNvSpPr txBox="1"/>
          <p:nvPr/>
        </p:nvSpPr>
        <p:spPr>
          <a:xfrm>
            <a:off x="971550" y="981075"/>
            <a:ext cx="69850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дизайн-деятельности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/>
        </p:nvSpPr>
        <p:spPr>
          <a:xfrm>
            <a:off x="827087" y="615950"/>
            <a:ext cx="7777162" cy="32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926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Второе направление – «дизайн одежды»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предполагает ознакомление детей с культурой одежды и некоторыми доступными дошкольникам способами создания рисунков – эскизов, фасонов и декоративной отделки платья. На досуге дети рисуют эскизы костюмов для персонажей литературных произведений, мультфильмов, спектаклей, а также для себя – одежды повседневной и праздничной.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/>
        </p:nvSpPr>
        <p:spPr>
          <a:xfrm>
            <a:off x="755650" y="615950"/>
            <a:ext cx="7704137" cy="32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9262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Третье</a:t>
            </a:r>
            <a:r>
              <a:rPr lang="en-US" sz="2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направление</a:t>
            </a:r>
            <a:r>
              <a:rPr lang="en-US" sz="2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декоративно-пространственный</a:t>
            </a:r>
            <a:r>
              <a:rPr lang="en-US" sz="2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ориентирует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декоративном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оформлении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облика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зданий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ландшафта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эстетизацию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кукольно-игрового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пространства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интерьеров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групповых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комнат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помещений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праздничным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утренникам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детского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сада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приобретают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дизайн-опыт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создании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макетов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комнат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домиков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подручные</a:t>
            </a:r>
            <a:r>
              <a:rPr lang="en-U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материалы.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/>
        </p:nvSpPr>
        <p:spPr>
          <a:xfrm>
            <a:off x="900112" y="477837"/>
            <a:ext cx="7920037" cy="569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BBB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этапы знакомства детей с дизайном: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9BBB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 Знакомство с основными  понятиями  дизайна (замысел, гармония, композиция)  и композиции  (пространство, линия, пятно, форма, цвет, фактура).  Знакомство с основными профессиями дизайн индустрии (модельер, стилист, архитектор)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 startAt="2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Изучение технологии выполнения различных творческих работ.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 startAt="2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правил оформления  готового изделия.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 startAt="2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 технологий дизайна.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 startAt="2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  изделий по собственному замыслу.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 startAt="2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Оценивание  результата своей работы.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/>
          <p:nvPr/>
        </p:nvSpPr>
        <p:spPr>
          <a:xfrm>
            <a:off x="827087" y="692150"/>
            <a:ext cx="72739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организации совместной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дизайн-деятельности дошкольников: </a:t>
            </a:r>
            <a:endParaRPr/>
          </a:p>
        </p:txBody>
      </p:sp>
      <p:sp>
        <p:nvSpPr>
          <p:cNvPr id="350" name="Google Shape;350;p40"/>
          <p:cNvSpPr txBox="1"/>
          <p:nvPr/>
        </p:nvSpPr>
        <p:spPr>
          <a:xfrm>
            <a:off x="830262" y="1700212"/>
            <a:ext cx="7561262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arenR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объединение в общую композицию (выставку) индивидуальных работ детей, выполненных по одной теме на фронтальных занятиях;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 работа группы детей «на одном листе»: фриз, панно     и т. п., где каждый ребёнок выполняет свою часть листа, согласовывая её с работами сверстников;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поэтапный характер работы типа «эстафеты», «конвейера».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Натуральные материалы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746</Words>
  <Application>Microsoft Office PowerPoint</Application>
  <PresentationFormat>Экран (4:3)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6_Натуральные материалы</vt:lpstr>
      <vt:lpstr>7_Натуральные материалы</vt:lpstr>
      <vt:lpstr>8_Натуральные материалы</vt:lpstr>
      <vt:lpstr>9_Натуральные материалы</vt:lpstr>
      <vt:lpstr>10_Натуральные материалы</vt:lpstr>
      <vt:lpstr>11_Натуральные материалы</vt:lpstr>
      <vt:lpstr>12_Натуральные материалы</vt:lpstr>
      <vt:lpstr>13_Натуральные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</cp:revision>
  <dcterms:modified xsi:type="dcterms:W3CDTF">2024-01-25T14:01:40Z</dcterms:modified>
</cp:coreProperties>
</file>